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79" r:id="rId2"/>
    <p:sldId id="256" r:id="rId3"/>
    <p:sldId id="461" r:id="rId4"/>
    <p:sldId id="349" r:id="rId5"/>
    <p:sldId id="405" r:id="rId6"/>
    <p:sldId id="434" r:id="rId7"/>
    <p:sldId id="407" r:id="rId8"/>
    <p:sldId id="324" r:id="rId9"/>
    <p:sldId id="408" r:id="rId10"/>
    <p:sldId id="409" r:id="rId11"/>
    <p:sldId id="464" r:id="rId12"/>
    <p:sldId id="326" r:id="rId13"/>
    <p:sldId id="466" r:id="rId14"/>
    <p:sldId id="335" r:id="rId15"/>
    <p:sldId id="332" r:id="rId16"/>
    <p:sldId id="430" r:id="rId17"/>
    <p:sldId id="451" r:id="rId18"/>
    <p:sldId id="442" r:id="rId19"/>
    <p:sldId id="392" r:id="rId20"/>
    <p:sldId id="383" r:id="rId21"/>
    <p:sldId id="431" r:id="rId22"/>
    <p:sldId id="448" r:id="rId23"/>
    <p:sldId id="384" r:id="rId24"/>
    <p:sldId id="429" r:id="rId25"/>
    <p:sldId id="473" r:id="rId26"/>
    <p:sldId id="474" r:id="rId27"/>
    <p:sldId id="394" r:id="rId28"/>
    <p:sldId id="400" r:id="rId29"/>
    <p:sldId id="402" r:id="rId30"/>
    <p:sldId id="414" r:id="rId31"/>
    <p:sldId id="389" r:id="rId32"/>
    <p:sldId id="397" r:id="rId33"/>
    <p:sldId id="399" r:id="rId34"/>
    <p:sldId id="390" r:id="rId35"/>
    <p:sldId id="381" r:id="rId36"/>
    <p:sldId id="468" r:id="rId37"/>
    <p:sldId id="437" r:id="rId38"/>
    <p:sldId id="438" r:id="rId39"/>
    <p:sldId id="440" r:id="rId40"/>
    <p:sldId id="467" r:id="rId41"/>
    <p:sldId id="441" r:id="rId42"/>
    <p:sldId id="432" r:id="rId43"/>
    <p:sldId id="337" r:id="rId44"/>
    <p:sldId id="339" r:id="rId45"/>
    <p:sldId id="457" r:id="rId46"/>
    <p:sldId id="458" r:id="rId47"/>
    <p:sldId id="459" r:id="rId48"/>
    <p:sldId id="424" r:id="rId49"/>
    <p:sldId id="460" r:id="rId50"/>
    <p:sldId id="475" r:id="rId51"/>
    <p:sldId id="476" r:id="rId52"/>
    <p:sldId id="453" r:id="rId53"/>
    <p:sldId id="419" r:id="rId54"/>
    <p:sldId id="418" r:id="rId55"/>
    <p:sldId id="463" r:id="rId56"/>
    <p:sldId id="422" r:id="rId57"/>
    <p:sldId id="478" r:id="rId58"/>
    <p:sldId id="420" r:id="rId59"/>
    <p:sldId id="421" r:id="rId60"/>
    <p:sldId id="443" r:id="rId61"/>
    <p:sldId id="446" r:id="rId62"/>
    <p:sldId id="450" r:id="rId63"/>
    <p:sldId id="462" r:id="rId64"/>
    <p:sldId id="449" r:id="rId65"/>
    <p:sldId id="415" r:id="rId66"/>
    <p:sldId id="314" r:id="rId67"/>
    <p:sldId id="38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Foushee" initials="JF" lastIdx="1" clrIdx="0">
    <p:extLst>
      <p:ext uri="{19B8F6BF-5375-455C-9EA6-DF929625EA0E}">
        <p15:presenceInfo xmlns:p15="http://schemas.microsoft.com/office/powerpoint/2012/main" userId="f003630136abce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0" autoAdjust="0"/>
    <p:restoredTop sz="86309" autoAdjust="0"/>
  </p:normalViewPr>
  <p:slideViewPr>
    <p:cSldViewPr snapToGrid="0">
      <p:cViewPr varScale="1">
        <p:scale>
          <a:sx n="97" d="100"/>
          <a:sy n="97" d="100"/>
        </p:scale>
        <p:origin x="6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introduced Regular Expressions for Azure SQL and SQL Server 2025. You’re probably here for the brand new Regular Expressions.</a:t>
            </a:r>
          </a:p>
          <a:p>
            <a:r>
              <a:rPr lang="en-US" dirty="0"/>
              <a:t>But are you using LIKE effectively? Do you know all the abilities it has? </a:t>
            </a:r>
          </a:p>
          <a:p>
            <a:r>
              <a:rPr lang="en-US" dirty="0"/>
              <a:t>Before we go into the new shiny toy, let’s level-set on LIKE, get up-to-speed, then we can compare and contrast the REGEXP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Expressions is over 70 years 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3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old is new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8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to satisfy a problem that LIKE can’t solve?</a:t>
            </a:r>
          </a:p>
          <a:p>
            <a:r>
              <a:rPr lang="en-US" dirty="0"/>
              <a:t>Is the effort closing a sizable gap?</a:t>
            </a:r>
          </a:p>
          <a:p>
            <a:r>
              <a:rPr lang="en-US" dirty="0"/>
              <a:t>Is the strictness an important piece of data integrity? </a:t>
            </a:r>
          </a:p>
          <a:p>
            <a:endParaRPr lang="en-US" dirty="0"/>
          </a:p>
          <a:p>
            <a:r>
              <a:rPr lang="en-US" dirty="0"/>
              <a:t>Unfortunately, I won’t be able to teach you everything in one hour, and your payoff may not be immediate.</a:t>
            </a:r>
          </a:p>
          <a:p>
            <a:r>
              <a:rPr lang="en-US" dirty="0"/>
              <a:t>If you’re not practicing enough reading/writing Regular Expressions, you will have to spend considerable time unraveling what you wrote previously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35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97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AI can quickly give a slam-dunk Regex pattern to certain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8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other cases, not even the Internet agrees on an iron-clad solution to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pattern is so ridiculous that it’s not maintainable. This is the Internet Engineering Task Force (IETF) standard for email addresses.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19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you asked Generative AI a question where you knew the answer was false? You would throw away the results.</a:t>
            </a:r>
          </a:p>
          <a:p>
            <a:r>
              <a:rPr lang="en-US" dirty="0"/>
              <a:t>But what if you don’t entirely know if it is false or not, such as, “Build me a pattern to..”</a:t>
            </a:r>
          </a:p>
          <a:p>
            <a:r>
              <a:rPr lang="en-US" dirty="0"/>
              <a:t>This is a silly example for various reasons, but the point is this: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as developers do not test our code enough. And now, we have AI giving authoritative drag-and-drop answers, which vary based on how the question is asked.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13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 developers do not test our code enough. And now, we have AI giving authoritative drag-and-drop answers, which vary based on how the question is asked.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50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9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Quantifiers allow you to build a specific-, a range, an “at-most”, or an “at-least” construct of patterns.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93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period denotes a single character, including the period. Whether or not it includes the newline character depends on “flags,” which will be discussed later.</a:t>
            </a:r>
          </a:p>
          <a:p>
            <a:endParaRPr lang="en-US" dirty="0"/>
          </a:p>
          <a:p>
            <a:r>
              <a:rPr lang="en-US" dirty="0"/>
              <a:t>The “\d” metacharacter stands for the “digit” characters. Capitalizing to “\D” gives the inverse of this list: everything that is not a digit.</a:t>
            </a:r>
          </a:p>
          <a:p>
            <a:r>
              <a:rPr lang="en-US" dirty="0"/>
              <a:t>The “\w” metacharacter stands for “word” characters. Capitalizing to “\W” includes anything not found in a word</a:t>
            </a:r>
          </a:p>
          <a:p>
            <a:r>
              <a:rPr lang="en-US" dirty="0"/>
              <a:t>The “\s” metacharacter stands for “whitespace” characters. Capitalizing to “\S” includes anything not considered whitespace.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RegExp</a:t>
            </a:r>
            <a:r>
              <a:rPr lang="en-US" dirty="0"/>
              <a:t> functions apply to some string and will at least require a Regular Expression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40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them will also have one or more additional parameters, but they will have default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37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SQL Server designed the function though, is the parameter ordering is very specific, since most of the values are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94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do not have to provide values to any optional default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92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if I want to edit this parameter to a non-default value…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85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to explicitly request all preceding parameters and values before it, even if I repeat the default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66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51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while talking about REGEXP_LIKE, we saw the use of parenthesis.</a:t>
            </a:r>
          </a:p>
          <a:p>
            <a:r>
              <a:rPr lang="en-US" dirty="0"/>
              <a:t>We used them to “wall-off” a list of acceptable values within a certain portion of the pattern.</a:t>
            </a:r>
          </a:p>
          <a:p>
            <a:r>
              <a:rPr lang="en-US" dirty="0"/>
              <a:t>The pattern contained within parenthesis is called a sub-expression.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0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0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can wall-off anything inside a regular expression, even it leaves one option within.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242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REGEXP_REPLACE, we can redecorate data using sub-expressions. </a:t>
            </a:r>
          </a:p>
          <a:p>
            <a:r>
              <a:rPr lang="en-US" dirty="0"/>
              <a:t>Sub-expressions are numbered based on their creation from left-to-right</a:t>
            </a:r>
          </a:p>
          <a:p>
            <a:r>
              <a:rPr lang="en-US" dirty="0"/>
              <a:t>SQL Server only supported numbered expressions at this time.</a:t>
            </a:r>
          </a:p>
          <a:p>
            <a:r>
              <a:rPr lang="en-US" dirty="0"/>
              <a:t>If the data does not meet the criteria of the regular expression, it is returned with no modifications.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76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REGEXP_REPLACE, we can redecorate data using sub-expressions. </a:t>
            </a:r>
          </a:p>
          <a:p>
            <a:r>
              <a:rPr lang="en-US" dirty="0"/>
              <a:t>Sub-expressions are numbered based on their creation from left-to-right</a:t>
            </a:r>
          </a:p>
          <a:p>
            <a:r>
              <a:rPr lang="en-US" dirty="0"/>
              <a:t>SQL Server </a:t>
            </a:r>
            <a:r>
              <a:rPr lang="en-US"/>
              <a:t>only supports </a:t>
            </a:r>
            <a:r>
              <a:rPr lang="en-US" dirty="0"/>
              <a:t>numbered expressions at this time.</a:t>
            </a:r>
          </a:p>
          <a:p>
            <a:r>
              <a:rPr lang="en-US" dirty="0"/>
              <a:t>If the data does not meet the criteria of the regular expression, it is returned with no modifications.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003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380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 and s flags are not mutually exclusive: they can be combined.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586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104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78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007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symbols available to LIKE beyond the % character. </a:t>
            </a:r>
          </a:p>
          <a:p>
            <a:r>
              <a:rPr lang="en-US" dirty="0"/>
              <a:t>If you don’t know about them, you can’t appreciate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7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will build the sample data used for the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underscore guarantees a length of one character per underscore requested.</a:t>
            </a:r>
          </a:p>
          <a:p>
            <a:endParaRPr lang="en-US" dirty="0"/>
          </a:p>
          <a:p>
            <a:r>
              <a:rPr lang="en-US" dirty="0"/>
              <a:t>The container characters enclose an array of characters allowed as one character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search for a character that normally has a superpower, you can use the ESCAPE keyword to assist looking for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48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patterns we’ve been building today can be used in the PATINDEX operator to find the first occurrence of that pattern in a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44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4000" dirty="0"/>
              <a:t>– Wildcard of one character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0E0F5-AAD3-4FC0-AD8D-906BFBBC1FFF}"/>
              </a:ext>
            </a:extLst>
          </p:cNvPr>
          <p:cNvSpPr txBox="1"/>
          <p:nvPr/>
        </p:nvSpPr>
        <p:spPr>
          <a:xfrm>
            <a:off x="1709350" y="1528627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Represents a wildcard, like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400" dirty="0"/>
              <a:t>, but for only </a:t>
            </a:r>
            <a:r>
              <a:rPr lang="en-US" sz="2400" dirty="0">
                <a:highlight>
                  <a:srgbClr val="FFFF00"/>
                </a:highlight>
              </a:rPr>
              <a:t>one</a:t>
            </a:r>
            <a:r>
              <a:rPr lang="en-US" sz="2400" dirty="0"/>
              <a:t> non-NULL character</a:t>
            </a:r>
            <a:endParaRPr lang="en-US" sz="24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A92F1-06C7-491B-B332-C05FB845E221}"/>
              </a:ext>
            </a:extLst>
          </p:cNvPr>
          <p:cNvSpPr txBox="1"/>
          <p:nvPr/>
        </p:nvSpPr>
        <p:spPr>
          <a:xfrm>
            <a:off x="997808" y="2909187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Containment characters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FCD12C-5F1F-4642-88F6-4C0F3F286E09}"/>
              </a:ext>
            </a:extLst>
          </p:cNvPr>
          <p:cNvSpPr txBox="1"/>
          <p:nvPr/>
        </p:nvSpPr>
        <p:spPr>
          <a:xfrm>
            <a:off x="1709350" y="3738972"/>
            <a:ext cx="938186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Represent a non-delimited array of allowable characters </a:t>
            </a:r>
            <a:r>
              <a:rPr lang="en-US" sz="2400" dirty="0">
                <a:highlight>
                  <a:srgbClr val="FFFF00"/>
                </a:highlight>
              </a:rPr>
              <a:t>as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400" dirty="0"/>
              <a:t> and 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400" dirty="0"/>
              <a:t> lose their special wildcard abilities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NULL/blank are not acceptable entries for this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nestable.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400" dirty="0"/>
              <a:t> also loses its special ability inside the containment characters</a:t>
            </a:r>
          </a:p>
        </p:txBody>
      </p:sp>
    </p:spTree>
    <p:extLst>
      <p:ext uri="{BB962C8B-B14F-4D97-AF65-F5344CB8AC3E}">
        <p14:creationId xmlns:p14="http://schemas.microsoft.com/office/powerpoint/2010/main" val="3239216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– Wildcard 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dirty="0"/>
              <a:t> , containment 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  <a:r>
              <a:rPr lang="en-US" dirty="0"/>
              <a:t> characters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4159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Requires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contiguous; Lower value must be on the left.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EA81B2-1EBC-4EEA-96D2-156A8F8206D1}"/>
              </a:ext>
            </a:extLst>
          </p:cNvPr>
          <p:cNvSpPr txBox="1"/>
          <p:nvPr/>
        </p:nvSpPr>
        <p:spPr>
          <a:xfrm>
            <a:off x="998910" y="3206309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129A9A-6D24-4ABC-8055-1E91323941F6}"/>
              </a:ext>
            </a:extLst>
          </p:cNvPr>
          <p:cNvSpPr txBox="1"/>
          <p:nvPr/>
        </p:nvSpPr>
        <p:spPr>
          <a:xfrm>
            <a:off x="1817543" y="4459835"/>
            <a:ext cx="8785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Requires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D10F-7FBF-403B-BABD-DF479781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2B012-AB11-42C6-927F-72934F769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- Range </a:t>
            </a:r>
            <a:r>
              <a:rPr lang="en-US" sz="2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2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dirty="0"/>
              <a:t>, and negation </a:t>
            </a:r>
            <a:r>
              <a:rPr lang="en-US" sz="2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2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63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534576"/>
            <a:ext cx="5057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%'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898437" y="3945426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90E54-8483-FE3F-191E-2055214B068D}"/>
              </a:ext>
            </a:extLst>
          </p:cNvPr>
          <p:cNvSpPr txBox="1"/>
          <p:nvPr/>
        </p:nvSpPr>
        <p:spPr>
          <a:xfrm>
            <a:off x="898437" y="5197466"/>
            <a:ext cx="519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en-US" dirty="0"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2636E-3E17-8C37-07AF-3570ED20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240" y="4987294"/>
            <a:ext cx="2614259" cy="73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038F3-135F-6882-6876-9E0237984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240" y="3719862"/>
            <a:ext cx="2614259" cy="740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C8A8A7-7D25-7B7A-A012-381D59505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239" y="2424526"/>
            <a:ext cx="2614258" cy="7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PATINDEX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LIKE_pattern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4000" i="1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029902" y="2830090"/>
            <a:ext cx="6034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4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NEWID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957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Returns the </a:t>
            </a:r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starting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position of the first occurrence of a pattern in a specified expression, or zero if the pattern is not found, on all valid text and character data types.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6BD86-56DF-7958-FE17-6F3D5B16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77" y="2830632"/>
            <a:ext cx="3866755" cy="1569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57D48-07E2-221F-8C03-456A820032E9}"/>
              </a:ext>
            </a:extLst>
          </p:cNvPr>
          <p:cNvSpPr txBox="1"/>
          <p:nvPr/>
        </p:nvSpPr>
        <p:spPr>
          <a:xfrm>
            <a:off x="1029903" y="4923643"/>
            <a:ext cx="70456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Find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position"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using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REVERSE()</a:t>
            </a:r>
          </a:p>
          <a:p>
            <a:r>
              <a:rPr lang="es-E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@_value </a:t>
            </a:r>
            <a:r>
              <a:rPr lang="es-ES" sz="16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defa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LEN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7F5609-214E-24B9-EF4A-49138AA8D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187" y="5233258"/>
            <a:ext cx="1978394" cy="6128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B2212F-2320-49EB-A159-FAA8EC1E832E}"/>
              </a:ext>
            </a:extLst>
          </p:cNvPr>
          <p:cNvSpPr/>
          <p:nvPr/>
        </p:nvSpPr>
        <p:spPr>
          <a:xfrm>
            <a:off x="3558924" y="670999"/>
            <a:ext cx="3664178" cy="64633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3A84-91CC-2B2D-40F4-CA6CC73B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So, like, any questions on </a:t>
            </a:r>
            <a:r>
              <a:rPr lang="en-US" sz="4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19785-5DAF-A9D3-E97A-DF50C600CABD}"/>
              </a:ext>
            </a:extLst>
          </p:cNvPr>
          <p:cNvSpPr txBox="1"/>
          <p:nvPr/>
        </p:nvSpPr>
        <p:spPr>
          <a:xfrm>
            <a:off x="2065682" y="1779267"/>
            <a:ext cx="80606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Next up,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3600" dirty="0">
                <a:solidFill>
                  <a:srgbClr val="FF00FF"/>
                </a:solidFill>
              </a:rPr>
              <a:t> </a:t>
            </a:r>
            <a:r>
              <a:rPr lang="en-US" sz="3600" dirty="0"/>
              <a:t>functions…</a:t>
            </a:r>
          </a:p>
          <a:p>
            <a:endParaRPr lang="en-US" sz="2000" dirty="0"/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REGEXP_MATCHES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REGEXP_SPLIT_TO_TABLE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06233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B587C-C545-4080-A279-CA3F1AF4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592" y="783614"/>
            <a:ext cx="7098816" cy="51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81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6E813E8B-2130-4408-B5BA-CF1FA860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43" y="1124910"/>
            <a:ext cx="1263056" cy="12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5B4774-A9A1-4269-97DB-50E05EFA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35" y="1109397"/>
            <a:ext cx="1263057" cy="12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A8174-0930-4931-A13E-9C9C1F3A06ED}"/>
              </a:ext>
            </a:extLst>
          </p:cNvPr>
          <p:cNvSpPr txBox="1"/>
          <p:nvPr/>
        </p:nvSpPr>
        <p:spPr>
          <a:xfrm>
            <a:off x="1377575" y="2750017"/>
            <a:ext cx="97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57729-143E-4A22-B996-AD2F5E1D5308}"/>
              </a:ext>
            </a:extLst>
          </p:cNvPr>
          <p:cNvSpPr txBox="1"/>
          <p:nvPr/>
        </p:nvSpPr>
        <p:spPr>
          <a:xfrm>
            <a:off x="3378543" y="2742261"/>
            <a:ext cx="11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0EE63-5E67-4D5B-AA69-7959AB11BB7C}"/>
              </a:ext>
            </a:extLst>
          </p:cNvPr>
          <p:cNvSpPr txBox="1"/>
          <p:nvPr/>
        </p:nvSpPr>
        <p:spPr>
          <a:xfrm>
            <a:off x="5643335" y="2745277"/>
            <a:ext cx="59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1493F-C29A-4897-8D3C-DCD05FED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219" y="1070398"/>
            <a:ext cx="1037190" cy="1317568"/>
          </a:xfrm>
          <a:prstGeom prst="rect">
            <a:avLst/>
          </a:prstGeom>
        </p:spPr>
      </p:pic>
      <p:pic>
        <p:nvPicPr>
          <p:cNvPr id="1032" name="Picture 8" descr="Loops in C++ programming">
            <a:extLst>
              <a:ext uri="{FF2B5EF4-FFF2-40B4-BE49-F238E27FC236}">
                <a16:creationId xmlns:a16="http://schemas.microsoft.com/office/drawing/2014/main" id="{5ADBE3D4-86F4-40FB-9931-6D66F1AA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1" y="955515"/>
            <a:ext cx="1601845" cy="16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FA946-AC4E-4791-A4C7-EC2B9F15C1D7}"/>
              </a:ext>
            </a:extLst>
          </p:cNvPr>
          <p:cNvSpPr txBox="1"/>
          <p:nvPr/>
        </p:nvSpPr>
        <p:spPr>
          <a:xfrm>
            <a:off x="7505114" y="2745583"/>
            <a:ext cx="87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C#.NET</a:t>
            </a:r>
          </a:p>
        </p:txBody>
      </p:sp>
      <p:pic>
        <p:nvPicPr>
          <p:cNvPr id="1034" name="Picture 10" descr="Perl Programming Language Logo PNG Transparent &amp; SVG Vector - Freebie ...">
            <a:extLst>
              <a:ext uri="{FF2B5EF4-FFF2-40B4-BE49-F238E27FC236}">
                <a16:creationId xmlns:a16="http://schemas.microsoft.com/office/drawing/2014/main" id="{D4F2C8E0-2CB1-44BE-BB04-391E3B61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72" y="1124910"/>
            <a:ext cx="1178702" cy="13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B265B3-5E79-4D11-BD5C-37D5D7E874C3}"/>
              </a:ext>
            </a:extLst>
          </p:cNvPr>
          <p:cNvSpPr txBox="1"/>
          <p:nvPr/>
        </p:nvSpPr>
        <p:spPr>
          <a:xfrm>
            <a:off x="9815479" y="2745277"/>
            <a:ext cx="69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Perl</a:t>
            </a:r>
          </a:p>
        </p:txBody>
      </p:sp>
      <p:pic>
        <p:nvPicPr>
          <p:cNvPr id="1038" name="Picture 14" descr="PHP Logo - LogoDix">
            <a:extLst>
              <a:ext uri="{FF2B5EF4-FFF2-40B4-BE49-F238E27FC236}">
                <a16:creationId xmlns:a16="http://schemas.microsoft.com/office/drawing/2014/main" id="{B06F8EFF-EC57-4905-8E14-24BADF9D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8" y="3556362"/>
            <a:ext cx="1858951" cy="185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6FE132-08E3-497C-9A29-01C94A53D143}"/>
              </a:ext>
            </a:extLst>
          </p:cNvPr>
          <p:cNvSpPr txBox="1"/>
          <p:nvPr/>
        </p:nvSpPr>
        <p:spPr>
          <a:xfrm>
            <a:off x="1475971" y="5573814"/>
            <a:ext cx="5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php</a:t>
            </a:r>
          </a:p>
        </p:txBody>
      </p:sp>
      <p:pic>
        <p:nvPicPr>
          <p:cNvPr id="1042" name="Picture 18" descr="Ruby On Rails Icon #125511 - Free Icons Library">
            <a:extLst>
              <a:ext uri="{FF2B5EF4-FFF2-40B4-BE49-F238E27FC236}">
                <a16:creationId xmlns:a16="http://schemas.microsoft.com/office/drawing/2014/main" id="{DD718D89-5C0D-484F-8BCC-637AF8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13" y="355362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6E3F9C-0716-442E-98B0-B7B16AD5631B}"/>
              </a:ext>
            </a:extLst>
          </p:cNvPr>
          <p:cNvSpPr txBox="1"/>
          <p:nvPr/>
        </p:nvSpPr>
        <p:spPr>
          <a:xfrm>
            <a:off x="3628624" y="5573814"/>
            <a:ext cx="69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Ruby</a:t>
            </a:r>
          </a:p>
        </p:txBody>
      </p:sp>
      <p:pic>
        <p:nvPicPr>
          <p:cNvPr id="1050" name="Picture 26" descr="Image result for MySQL Icon No Background">
            <a:extLst>
              <a:ext uri="{FF2B5EF4-FFF2-40B4-BE49-F238E27FC236}">
                <a16:creationId xmlns:a16="http://schemas.microsoft.com/office/drawing/2014/main" id="{AA7F36C7-6210-4D9F-8620-1DBC37D1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76" y="3725389"/>
            <a:ext cx="1440193" cy="148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27FD92-095B-4F78-8938-3866403D1DEA}"/>
              </a:ext>
            </a:extLst>
          </p:cNvPr>
          <p:cNvSpPr txBox="1"/>
          <p:nvPr/>
        </p:nvSpPr>
        <p:spPr>
          <a:xfrm>
            <a:off x="5506833" y="5573814"/>
            <a:ext cx="87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MySQL</a:t>
            </a:r>
          </a:p>
        </p:txBody>
      </p:sp>
      <p:pic>
        <p:nvPicPr>
          <p:cNvPr id="1052" name="Picture 28" descr="PostgreSQL Logo / Software / Logonoid.com">
            <a:extLst>
              <a:ext uri="{FF2B5EF4-FFF2-40B4-BE49-F238E27FC236}">
                <a16:creationId xmlns:a16="http://schemas.microsoft.com/office/drawing/2014/main" id="{B349F7CD-47A5-4206-91BB-60BC38ACE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54" y="3496015"/>
            <a:ext cx="1631057" cy="181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2B35C3-1109-438B-8DC6-7FE21FD0730E}"/>
              </a:ext>
            </a:extLst>
          </p:cNvPr>
          <p:cNvSpPr txBox="1"/>
          <p:nvPr/>
        </p:nvSpPr>
        <p:spPr>
          <a:xfrm>
            <a:off x="7292399" y="5573814"/>
            <a:ext cx="130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PostgreSQL</a:t>
            </a:r>
          </a:p>
        </p:txBody>
      </p:sp>
      <p:pic>
        <p:nvPicPr>
          <p:cNvPr id="2054" name="Picture 6" descr="GitHub - AllISeeIsData/Sql-ex.ru: Solved exercises practising SQL on ...">
            <a:extLst>
              <a:ext uri="{FF2B5EF4-FFF2-40B4-BE49-F238E27FC236}">
                <a16:creationId xmlns:a16="http://schemas.microsoft.com/office/drawing/2014/main" id="{5066B3B5-8BD1-484C-A6C0-3481BD211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72" y="3596629"/>
            <a:ext cx="1202514" cy="158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50EC11-74F9-4246-89AA-5B2D8B1D470E}"/>
              </a:ext>
            </a:extLst>
          </p:cNvPr>
          <p:cNvSpPr txBox="1"/>
          <p:nvPr/>
        </p:nvSpPr>
        <p:spPr>
          <a:xfrm>
            <a:off x="9163067" y="5573814"/>
            <a:ext cx="1730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SQL DB</a:t>
            </a:r>
          </a:p>
          <a:p>
            <a:pPr algn="ctr"/>
            <a:r>
              <a:rPr lang="en-US" dirty="0"/>
              <a:t>SQL Server 2025</a:t>
            </a:r>
          </a:p>
        </p:txBody>
      </p:sp>
    </p:spTree>
    <p:extLst>
      <p:ext uri="{BB962C8B-B14F-4D97-AF65-F5344CB8AC3E}">
        <p14:creationId xmlns:p14="http://schemas.microsoft.com/office/powerpoint/2010/main" val="322886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4D8231-2FE7-2462-2DC9-95EB39FB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861"/>
            <a:ext cx="10515600" cy="2636463"/>
          </a:xfrm>
        </p:spPr>
        <p:txBody>
          <a:bodyPr>
            <a:normAutofit/>
          </a:bodyPr>
          <a:lstStyle/>
          <a:p>
            <a:r>
              <a:rPr lang="en-US" dirty="0"/>
              <a:t>Do I have a compelling reason to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r>
              <a:rPr lang="en-US" dirty="0"/>
              <a:t>Do I have time to learn this complex scripting language?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4B58CB-FDCA-8555-3B3A-4847A15E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695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1444892" y="1637340"/>
            <a:ext cx="9157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Advanced T-SQL Pattern Matching: Leveraging LIKE and Regular Expressions </a:t>
            </a:r>
            <a:endParaRPr lang="en-US" sz="4800" dirty="0"/>
          </a:p>
        </p:txBody>
      </p:sp>
      <p:pic>
        <p:nvPicPr>
          <p:cNvPr id="1028" name="Picture 4" descr="regex 2 - Download free icon">
            <a:extLst>
              <a:ext uri="{FF2B5EF4-FFF2-40B4-BE49-F238E27FC236}">
                <a16:creationId xmlns:a16="http://schemas.microsoft.com/office/drawing/2014/main" id="{D42D0412-FCE6-47A2-B9E2-E9600000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292" y="5017931"/>
            <a:ext cx="1581493" cy="158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31618-9903-4937-8D04-B18596D85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676" y="4915532"/>
            <a:ext cx="1628368" cy="1616653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B4E1F51-5DAC-4A85-9F9B-3A788557D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3" y="614160"/>
            <a:ext cx="3343877" cy="66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570B-690F-E3B1-886C-96BA3A4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C15A-8E84-66A1-B3BA-F6451DA4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I understand all the business rules well enough to                          (re-)write them in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r>
              <a:rPr lang="en-US" dirty="0"/>
              <a:t>Which of my teammates can troubleshoot </a:t>
            </a:r>
            <a:r>
              <a:rPr lang="en-US" dirty="0" err="1"/>
              <a:t>RegEx</a:t>
            </a:r>
            <a:r>
              <a:rPr lang="en-US" dirty="0"/>
              <a:t> if I write it?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D9609-20B8-4626-B527-29727845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66" y="3140765"/>
            <a:ext cx="5033842" cy="2855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5E96AC-8459-4E53-B231-37475E8FD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40765"/>
            <a:ext cx="5244960" cy="2855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446D8-C58C-445F-85E0-251C9721FC70}"/>
              </a:ext>
            </a:extLst>
          </p:cNvPr>
          <p:cNvSpPr txBox="1"/>
          <p:nvPr/>
        </p:nvSpPr>
        <p:spPr>
          <a:xfrm>
            <a:off x="9412357" y="6082889"/>
            <a:ext cx="196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Office Space</a:t>
            </a:r>
            <a:r>
              <a:rPr lang="en-US" dirty="0"/>
              <a:t>, 1999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EFEC8-298C-43A3-B778-E2A51734A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636" y="5221563"/>
            <a:ext cx="159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93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CADA2-C05D-4255-ACE2-0CDCE460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06" y="2617000"/>
            <a:ext cx="8352188" cy="35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8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7705B-11E4-79D0-00EA-22B52A9D8EBF}"/>
              </a:ext>
            </a:extLst>
          </p:cNvPr>
          <p:cNvSpPr txBox="1"/>
          <p:nvPr/>
        </p:nvSpPr>
        <p:spPr>
          <a:xfrm>
            <a:off x="1600201" y="3429000"/>
            <a:ext cx="693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^\S+@\S+\.\S+$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A26AD-3FA8-F81D-CE56-4CE97A90016E}"/>
              </a:ext>
            </a:extLst>
          </p:cNvPr>
          <p:cNvSpPr txBox="1"/>
          <p:nvPr/>
        </p:nvSpPr>
        <p:spPr>
          <a:xfrm>
            <a:off x="1232453" y="2754175"/>
            <a:ext cx="70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Regular Expression pattern for email address: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48DF6-1355-D0D9-EDD8-349EB3C7E479}"/>
              </a:ext>
            </a:extLst>
          </p:cNvPr>
          <p:cNvSpPr txBox="1"/>
          <p:nvPr/>
        </p:nvSpPr>
        <p:spPr>
          <a:xfrm>
            <a:off x="1600201" y="4180457"/>
            <a:ext cx="9104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^[a-zA-Z0-9_.+-]+@[a-zA-Z0-9-]+\.[a-zA-Z0-9-.]+$</a:t>
            </a:r>
          </a:p>
          <a:p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^\w+([-+.']\w+)*@\w+([-.]\w+)*\.\w+([-.]\w+)*$</a:t>
            </a:r>
          </a:p>
        </p:txBody>
      </p:sp>
    </p:spTree>
    <p:extLst>
      <p:ext uri="{BB962C8B-B14F-4D97-AF65-F5344CB8AC3E}">
        <p14:creationId xmlns:p14="http://schemas.microsoft.com/office/powerpoint/2010/main" val="40866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F0B5-8982-7B68-2223-209E0705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281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</a:rPr>
              <a:t>Mail::RFC822::Address: </a:t>
            </a:r>
            <a:r>
              <a:rPr lang="en-US" sz="3200" b="1" i="0" dirty="0" err="1">
                <a:solidFill>
                  <a:srgbClr val="000000"/>
                </a:solidFill>
                <a:effectLst/>
              </a:rPr>
              <a:t>RegExp</a:t>
            </a:r>
            <a:r>
              <a:rPr lang="en-US" sz="3200" b="1" i="0" dirty="0">
                <a:solidFill>
                  <a:srgbClr val="000000"/>
                </a:solidFill>
                <a:effectLst/>
              </a:rPr>
              <a:t>-based address validation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FD78-1198-C93A-71E8-D637B93A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374"/>
            <a:ext cx="10515600" cy="519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50" kern="100" dirty="0"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\t])*)|(?:[^()&lt;&gt;@,;:\\".\[\] \000-\031]+(?:(?:(?:\r\n)?[ \t])+|\Z|(?=[\["()&lt;&gt;@,;:\\".\[\]]))|"(?:[^\"\r\\]|\\.|(?:(?:\r\n)?[ \t]))*"(?:(?:\r\n)?[ \t])*)*:(?:(?:\r\n)?[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\t])*)(?:,\s*(?:(?:[^()&lt;&gt;@,;:\\".\[\]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\t])*))*)?;\s*)</a:t>
            </a:r>
          </a:p>
          <a:p>
            <a:pPr marL="0" indent="0">
              <a:buNone/>
            </a:pPr>
            <a:endParaRPr lang="en-US" sz="8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74E2E-AFA9-D774-DE03-6C33D1292229}"/>
              </a:ext>
            </a:extLst>
          </p:cNvPr>
          <p:cNvSpPr txBox="1"/>
          <p:nvPr/>
        </p:nvSpPr>
        <p:spPr>
          <a:xfrm>
            <a:off x="6379143" y="6311900"/>
            <a:ext cx="546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https://pdw.ex-parrot.com/Mail-RFC822-Address.html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745CC-95B7-471D-2256-7974BA0B9834}"/>
              </a:ext>
            </a:extLst>
          </p:cNvPr>
          <p:cNvSpPr txBox="1"/>
          <p:nvPr/>
        </p:nvSpPr>
        <p:spPr>
          <a:xfrm>
            <a:off x="4038600" y="3120886"/>
            <a:ext cx="407173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 </a:t>
            </a:r>
            <a:r>
              <a:rPr lang="en-US" sz="4400" dirty="0">
                <a:solidFill>
                  <a:srgbClr val="FF0000"/>
                </a:solidFill>
              </a:rPr>
              <a:t>6342 characters</a:t>
            </a:r>
          </a:p>
        </p:txBody>
      </p:sp>
    </p:spTree>
    <p:extLst>
      <p:ext uri="{BB962C8B-B14F-4D97-AF65-F5344CB8AC3E}">
        <p14:creationId xmlns:p14="http://schemas.microsoft.com/office/powerpoint/2010/main" val="38800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6298-C05B-EE71-B732-A27BEC0B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C3C-2BB1-9384-8DE1-F1D6DAA6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F4CA-2807-2661-330B-8630CCBD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6540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  <a:p>
            <a:r>
              <a:rPr lang="en-US" dirty="0">
                <a:highlight>
                  <a:srgbClr val="FFFF00"/>
                </a:highlight>
              </a:rPr>
              <a:t>(Does the Internet agree on a pattern?)</a:t>
            </a:r>
          </a:p>
        </p:txBody>
      </p:sp>
    </p:spTree>
    <p:extLst>
      <p:ext uri="{BB962C8B-B14F-4D97-AF65-F5344CB8AC3E}">
        <p14:creationId xmlns:p14="http://schemas.microsoft.com/office/powerpoint/2010/main" val="2218024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329582-F27E-4444-BE22-72628F334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89" y="1368824"/>
            <a:ext cx="8269822" cy="412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51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6298-C05B-EE71-B732-A27BEC0B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C3C-2BB1-9384-8DE1-F1D6DAA6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F4CA-2807-2661-330B-8630CCBD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67452" cy="2312199"/>
          </a:xfrm>
        </p:spPr>
        <p:txBody>
          <a:bodyPr>
            <a:normAutofit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  <a:p>
            <a:r>
              <a:rPr lang="en-US" dirty="0"/>
              <a:t>(Does the Internet agree on a pattern?)</a:t>
            </a:r>
          </a:p>
          <a:p>
            <a:r>
              <a:rPr lang="en-US" dirty="0">
                <a:highlight>
                  <a:srgbClr val="FFFF00"/>
                </a:highlight>
              </a:rPr>
              <a:t>(Can I effectively test the pattern that AI gave back to me?)</a:t>
            </a:r>
          </a:p>
        </p:txBody>
      </p:sp>
    </p:spTree>
    <p:extLst>
      <p:ext uri="{BB962C8B-B14F-4D97-AF65-F5344CB8AC3E}">
        <p14:creationId xmlns:p14="http://schemas.microsoft.com/office/powerpoint/2010/main" val="200052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default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>
                <a:latin typeface="Aptos Narrow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search matches the sensitivity of the database collation</a:t>
            </a:r>
            <a:endParaRPr lang="en-US" sz="2000" dirty="0">
              <a:cs typeface="Arial" panose="020B0604020202020204" pitchFamily="34" charset="0"/>
            </a:endParaRP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r>
              <a:rPr lang="en-US" sz="2400" dirty="0"/>
              <a:t>A default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 search is case-</a:t>
            </a:r>
            <a:r>
              <a:rPr lang="en-US" sz="2400" b="1" dirty="0"/>
              <a:t>sensitive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   irrespective of database collation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AE08E-7CC2-49D7-68AE-93CD94B0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56243" y="3211913"/>
            <a:ext cx="3048853" cy="25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/>
              <a:t> implies beginning, middle, end, and length based on the characters given to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761773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A1B93-0098-9841-F47D-32A7BE517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9315"/>
              </p:ext>
            </p:extLst>
          </p:nvPr>
        </p:nvGraphicFramePr>
        <p:xfrm>
          <a:off x="6813047" y="3417113"/>
          <a:ext cx="736600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55445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mad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499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394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9398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mod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897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mud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31752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35CB1E0-AB31-4231-8F32-18B4D40CD0D2}"/>
              </a:ext>
            </a:extLst>
          </p:cNvPr>
          <p:cNvSpPr txBox="1"/>
          <p:nvPr/>
        </p:nvSpPr>
        <p:spPr>
          <a:xfrm>
            <a:off x="2905466" y="4695403"/>
            <a:ext cx="319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Implied start            Implied 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2958AC-BEE5-4C54-BD3B-127EF555F972}"/>
              </a:ext>
            </a:extLst>
          </p:cNvPr>
          <p:cNvCxnSpPr/>
          <p:nvPr/>
        </p:nvCxnSpPr>
        <p:spPr>
          <a:xfrm flipH="1">
            <a:off x="3657600" y="4131105"/>
            <a:ext cx="138147" cy="56429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7C4E7F-03FC-4759-838E-30BB8A832483}"/>
              </a:ext>
            </a:extLst>
          </p:cNvPr>
          <p:cNvCxnSpPr>
            <a:cxnSpLocks/>
          </p:cNvCxnSpPr>
          <p:nvPr/>
        </p:nvCxnSpPr>
        <p:spPr>
          <a:xfrm>
            <a:off x="5060611" y="4106433"/>
            <a:ext cx="125123" cy="5889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48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</a:t>
            </a:r>
            <a:r>
              <a:rPr lang="en-US" sz="2400" dirty="0">
                <a:highlight>
                  <a:srgbClr val="FFFF00"/>
                </a:highlight>
              </a:rPr>
              <a:t>anywhere</a:t>
            </a:r>
            <a:r>
              <a:rPr lang="en-US" sz="2400" dirty="0"/>
              <a:t>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23853-18D8-528F-6298-05035D425FDC}"/>
              </a:ext>
            </a:extLst>
          </p:cNvPr>
          <p:cNvGrpSpPr/>
          <p:nvPr/>
        </p:nvGrpSpPr>
        <p:grpSpPr>
          <a:xfrm>
            <a:off x="8040759" y="3062835"/>
            <a:ext cx="3078047" cy="2802857"/>
            <a:chOff x="8237251" y="2913748"/>
            <a:chExt cx="3078047" cy="2802857"/>
          </a:xfrm>
        </p:grpSpPr>
        <p:pic>
          <p:nvPicPr>
            <p:cNvPr id="6" name="Picture 4" descr="Dictionary Icon | Yosemite Flat Iconset | dtafalonso">
              <a:extLst>
                <a:ext uri="{FF2B5EF4-FFF2-40B4-BE49-F238E27FC236}">
                  <a16:creationId xmlns:a16="http://schemas.microsoft.com/office/drawing/2014/main" id="{51E6D954-6599-0727-0F1B-764AADEBD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441" y="2913748"/>
              <a:ext cx="2802857" cy="280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0FC773-1DA7-5E77-3A51-ADF758B3209A}"/>
                </a:ext>
              </a:extLst>
            </p:cNvPr>
            <p:cNvSpPr txBox="1"/>
            <p:nvPr/>
          </p:nvSpPr>
          <p:spPr>
            <a:xfrm>
              <a:off x="8237251" y="3716662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+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D9B1E2-48CC-3BD3-7F85-5BF339129A4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894147" y="4173979"/>
            <a:ext cx="328864" cy="111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1CDD31-77E3-7B1C-B271-4B9070B3D937}"/>
              </a:ext>
            </a:extLst>
          </p:cNvPr>
          <p:cNvSpPr txBox="1"/>
          <p:nvPr/>
        </p:nvSpPr>
        <p:spPr>
          <a:xfrm>
            <a:off x="3692294" y="5287162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(Start-of-text character)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0BCF0F-2560-4D95-4912-3F7B65721DC3}"/>
              </a:ext>
            </a:extLst>
          </p:cNvPr>
          <p:cNvCxnSpPr>
            <a:cxnSpLocks/>
          </p:cNvCxnSpPr>
          <p:nvPr/>
        </p:nvCxnSpPr>
        <p:spPr>
          <a:xfrm flipH="1" flipV="1">
            <a:off x="6534049" y="4753010"/>
            <a:ext cx="195672" cy="99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EA23BF-56E6-721A-6516-3152212AF72B}"/>
              </a:ext>
            </a:extLst>
          </p:cNvPr>
          <p:cNvSpPr txBox="1"/>
          <p:nvPr/>
        </p:nvSpPr>
        <p:spPr>
          <a:xfrm>
            <a:off x="5527868" y="5787046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(End-of-text character)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C5B8C-6DC2-45A6-B210-5C302A8BDACB}"/>
              </a:ext>
            </a:extLst>
          </p:cNvPr>
          <p:cNvSpPr/>
          <p:nvPr/>
        </p:nvSpPr>
        <p:spPr>
          <a:xfrm>
            <a:off x="838200" y="2952605"/>
            <a:ext cx="662533" cy="20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4CAD4-DC55-4ED2-8FD8-F4800E6DD56C}"/>
              </a:ext>
            </a:extLst>
          </p:cNvPr>
          <p:cNvSpPr txBox="1"/>
          <p:nvPr/>
        </p:nvSpPr>
        <p:spPr>
          <a:xfrm>
            <a:off x="2971253" y="5091404"/>
            <a:ext cx="7054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 </a:t>
            </a:r>
            <a:r>
              <a:rPr lang="en-US" sz="48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</a:t>
            </a:r>
            <a:endParaRPr lang="en-US" sz="4800" dirty="0">
              <a:solidFill>
                <a:srgbClr val="FF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A5F7-3FF7-4649-AA95-F14FFC825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88" y="1351097"/>
            <a:ext cx="876422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85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B5E8A-F10B-9D58-2E15-EF35B1E3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DBB5-3ABF-EC0F-ACFF-3BDE049C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3B2D2-A5E0-3427-BF4D-3C32862CB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</a:t>
            </a:r>
            <a:r>
              <a:rPr lang="en-US" sz="2400" dirty="0">
                <a:highlight>
                  <a:srgbClr val="FFFF00"/>
                </a:highlight>
              </a:rPr>
              <a:t>anywhere</a:t>
            </a:r>
            <a:r>
              <a:rPr lang="en-US" sz="2400" dirty="0"/>
              <a:t>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550E7-48BA-950C-47D8-7D8711C375A9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ED1309-02C0-9E3E-5745-DD3751B8D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00772"/>
              </p:ext>
            </p:extLst>
          </p:nvPr>
        </p:nvGraphicFramePr>
        <p:xfrm>
          <a:off x="7256908" y="2881939"/>
          <a:ext cx="4174435" cy="329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692">
                  <a:extLst>
                    <a:ext uri="{9D8B030D-6E8A-4147-A177-3AD203B41FA5}">
                      <a16:colId xmlns:a16="http://schemas.microsoft.com/office/drawing/2014/main" val="1554108035"/>
                    </a:ext>
                  </a:extLst>
                </a:gridCol>
                <a:gridCol w="1375766">
                  <a:extLst>
                    <a:ext uri="{9D8B030D-6E8A-4147-A177-3AD203B41FA5}">
                      <a16:colId xmlns:a16="http://schemas.microsoft.com/office/drawing/2014/main" val="747314378"/>
                    </a:ext>
                  </a:extLst>
                </a:gridCol>
                <a:gridCol w="1390977">
                  <a:extLst>
                    <a:ext uri="{9D8B030D-6E8A-4147-A177-3AD203B41FA5}">
                      <a16:colId xmlns:a16="http://schemas.microsoft.com/office/drawing/2014/main" val="2197845762"/>
                    </a:ext>
                  </a:extLst>
                </a:gridCol>
              </a:tblGrid>
              <a:tr h="361141">
                <a:tc>
                  <a:txBody>
                    <a:bodyPr/>
                    <a:lstStyle/>
                    <a:p>
                      <a:r>
                        <a:rPr lang="en-US" dirty="0"/>
                        <a:t>Clause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6088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^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362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9224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maddening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364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7770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0963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29976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36722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452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830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similarities…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953764"/>
              </p:ext>
            </p:extLst>
          </p:nvPr>
        </p:nvGraphicFramePr>
        <p:xfrm>
          <a:off x="1483361" y="2186375"/>
          <a:ext cx="8127999" cy="240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0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character not in the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not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[^a-g]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[^a-g]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numeric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817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45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transcribed syntax for characters…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083514"/>
              </p:ext>
            </p:extLst>
          </p:nvPr>
        </p:nvGraphicFramePr>
        <p:xfrm>
          <a:off x="1483361" y="2186375"/>
          <a:ext cx="8986868" cy="318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30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990118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496220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character (ignoring \n for now)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characters (ignoring \n for now)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6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30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characters (ignoring \n for now)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9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Escaping a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'!_'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ESCAPE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'!'</a:t>
                      </a:r>
                      <a:endParaRPr lang="en-US" sz="1400" b="1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\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8038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74B6023-FEA6-4041-B24E-44B7B6DBC423}"/>
              </a:ext>
            </a:extLst>
          </p:cNvPr>
          <p:cNvGrpSpPr/>
          <p:nvPr/>
        </p:nvGrpSpPr>
        <p:grpSpPr>
          <a:xfrm>
            <a:off x="8223021" y="2654404"/>
            <a:ext cx="2859002" cy="2301014"/>
            <a:chOff x="7611227" y="2654404"/>
            <a:chExt cx="2859002" cy="23010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0A383B-4CA5-4A8A-A423-A5E8EFA62227}"/>
                </a:ext>
              </a:extLst>
            </p:cNvPr>
            <p:cNvSpPr/>
            <p:nvPr/>
          </p:nvSpPr>
          <p:spPr>
            <a:xfrm>
              <a:off x="7611228" y="300633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7DBB15-040E-43B7-A9A5-B5BF9A2DB7D5}"/>
                </a:ext>
              </a:extLst>
            </p:cNvPr>
            <p:cNvSpPr/>
            <p:nvPr/>
          </p:nvSpPr>
          <p:spPr>
            <a:xfrm>
              <a:off x="7611227" y="381604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808090-2B16-4296-BEC2-72AE89D4E348}"/>
                </a:ext>
              </a:extLst>
            </p:cNvPr>
            <p:cNvSpPr/>
            <p:nvPr/>
          </p:nvSpPr>
          <p:spPr>
            <a:xfrm>
              <a:off x="7611227" y="4593605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640746-FF36-421B-90E3-363D386AF413}"/>
                </a:ext>
              </a:extLst>
            </p:cNvPr>
            <p:cNvSpPr txBox="1"/>
            <p:nvPr/>
          </p:nvSpPr>
          <p:spPr>
            <a:xfrm>
              <a:off x="8571627" y="2654404"/>
              <a:ext cx="1898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“Quantifiers”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E8FCE8-0E9C-4311-A186-01040BEB9E96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8223021" y="3006337"/>
              <a:ext cx="425388" cy="18090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6872A6-D5C1-4C1F-A371-58FBBC7D334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8223020" y="3006337"/>
              <a:ext cx="425389" cy="99061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C7A193-7789-422A-AA61-55FA70CC953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8223020" y="3041953"/>
              <a:ext cx="405275" cy="1732559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transcribed syntax for </a:t>
            </a:r>
            <a:r>
              <a:rPr lang="en-US" dirty="0" err="1">
                <a:latin typeface="+mn-lt"/>
              </a:rPr>
              <a:t>numerics</a:t>
            </a:r>
            <a:r>
              <a:rPr lang="en-US" dirty="0">
                <a:latin typeface="+mn-lt"/>
              </a:rPr>
              <a:t>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03465"/>
              </p:ext>
            </p:extLst>
          </p:nvPr>
        </p:nvGraphicFramePr>
        <p:xfrm>
          <a:off x="1493208" y="1654051"/>
          <a:ext cx="8127999" cy="476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7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\d{0,}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8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5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4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3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63140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8C6BA4ED-E113-4BA8-8CA8-B2A61A82BDB8}"/>
              </a:ext>
            </a:extLst>
          </p:cNvPr>
          <p:cNvGrpSpPr/>
          <p:nvPr/>
        </p:nvGrpSpPr>
        <p:grpSpPr>
          <a:xfrm>
            <a:off x="5074572" y="2598416"/>
            <a:ext cx="2708298" cy="3811266"/>
            <a:chOff x="5074572" y="2598416"/>
            <a:chExt cx="2708298" cy="38112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B23CC8-DD3B-4B26-9FDD-B1F5C67E4928}"/>
                </a:ext>
              </a:extLst>
            </p:cNvPr>
            <p:cNvSpPr/>
            <p:nvPr/>
          </p:nvSpPr>
          <p:spPr>
            <a:xfrm>
              <a:off x="7412922" y="5653923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2A39E5-7317-46F1-8E7C-8001DBCB4A31}"/>
                </a:ext>
              </a:extLst>
            </p:cNvPr>
            <p:cNvSpPr/>
            <p:nvPr/>
          </p:nvSpPr>
          <p:spPr>
            <a:xfrm>
              <a:off x="7412922" y="2904616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C32CF-0056-428A-9AA5-3B61507D1A9C}"/>
                </a:ext>
              </a:extLst>
            </p:cNvPr>
            <p:cNvSpPr/>
            <p:nvPr/>
          </p:nvSpPr>
          <p:spPr>
            <a:xfrm>
              <a:off x="7412922" y="4074918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B52DCA-39F6-4880-91DC-7E336DBA4329}"/>
                </a:ext>
              </a:extLst>
            </p:cNvPr>
            <p:cNvSpPr/>
            <p:nvPr/>
          </p:nvSpPr>
          <p:spPr>
            <a:xfrm>
              <a:off x="7412922" y="4483621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DECDFE-5E55-49DE-AC23-EEF550C98770}"/>
                </a:ext>
              </a:extLst>
            </p:cNvPr>
            <p:cNvSpPr/>
            <p:nvPr/>
          </p:nvSpPr>
          <p:spPr>
            <a:xfrm>
              <a:off x="7412922" y="6060674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247B35-F7CF-4574-BE4F-8EC3664D5138}"/>
                </a:ext>
              </a:extLst>
            </p:cNvPr>
            <p:cNvSpPr txBox="1"/>
            <p:nvPr/>
          </p:nvSpPr>
          <p:spPr>
            <a:xfrm>
              <a:off x="5074572" y="2598416"/>
              <a:ext cx="263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“Metacharacters”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E6C2E8-3028-46BB-9242-7FCA6493E2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945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58CD1B-DF93-486C-A05F-4FED4E90C5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3323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C48963-0B4A-4A72-9264-C20F18504A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73718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BD2EFB-2770-423B-9904-4052B4E29AD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6735848" y="2904617"/>
              <a:ext cx="677074" cy="29238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B10CD2-9CED-4B40-891E-CC4518511A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331469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8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Too complex for LIKE…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93606"/>
              </p:ext>
            </p:extLst>
          </p:nvPr>
        </p:nvGraphicFramePr>
        <p:xfrm>
          <a:off x="1483361" y="2186375"/>
          <a:ext cx="812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At least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Between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i="1" dirty="0"/>
                        <a:t>m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phrase, repeated n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12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Either zero or one lowercase 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[a-z]?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72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430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67AA-E14A-DC4E-9B67-A055CE8A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metacharacters… easier or harder?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D4C5-5885-C63E-0812-DE006702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00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 .</a:t>
            </a:r>
            <a:endParaRPr lang="en-US" dirty="0"/>
          </a:p>
          <a:p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\d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\D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\w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\W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\s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\S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3DF62-0DD9-0301-4345-30AF89A9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2702859"/>
            <a:ext cx="586409" cy="38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5E7F7-A037-3CFC-FC8A-C9040038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3945936"/>
            <a:ext cx="586409" cy="38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4AB91C-7D64-32CF-FDFF-48D683B8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5568219"/>
            <a:ext cx="586409" cy="386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55FDEF-86DA-4447-96D0-419D6D7A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8" y="1907034"/>
            <a:ext cx="586409" cy="387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7019D-839E-4691-8E67-4B87A206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10" y="3129526"/>
            <a:ext cx="586409" cy="3875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5DF880-80DD-4C7F-AB31-017E3268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4329617"/>
            <a:ext cx="586409" cy="387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58F598-5B8B-4E88-B314-1BA21DED0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5142168"/>
            <a:ext cx="586409" cy="3875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4003C0-B399-4FDF-9D3A-F47B81DB857B}"/>
              </a:ext>
            </a:extLst>
          </p:cNvPr>
          <p:cNvGrpSpPr/>
          <p:nvPr/>
        </p:nvGrpSpPr>
        <p:grpSpPr>
          <a:xfrm>
            <a:off x="6013173" y="1550504"/>
            <a:ext cx="5585792" cy="4403886"/>
            <a:chOff x="6013173" y="1550504"/>
            <a:chExt cx="5585792" cy="4403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38821-BA8D-5310-15C9-6CB38EEBC7A1}"/>
                </a:ext>
              </a:extLst>
            </p:cNvPr>
            <p:cNvSpPr txBox="1"/>
            <p:nvPr/>
          </p:nvSpPr>
          <p:spPr>
            <a:xfrm>
              <a:off x="9521687" y="2386105"/>
              <a:ext cx="2077278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Newline goes in </a:t>
              </a:r>
            </a:p>
            <a:p>
              <a:r>
                <a:rPr lang="en-US" dirty="0"/>
                <a:t>this lane, right?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Depends. 🤷❓</a:t>
              </a:r>
            </a:p>
            <a:p>
              <a:r>
                <a:rPr lang="en-US" sz="1600" dirty="0"/>
                <a:t>Stay tuned for “flags”</a:t>
              </a:r>
            </a:p>
          </p:txBody>
        </p:sp>
        <p:pic>
          <p:nvPicPr>
            <p:cNvPr id="2050" name="Picture 2" descr="Image result for enter key">
              <a:extLst>
                <a:ext uri="{FF2B5EF4-FFF2-40B4-BE49-F238E27FC236}">
                  <a16:creationId xmlns:a16="http://schemas.microsoft.com/office/drawing/2014/main" id="{F1096E8D-EB8F-6588-270E-84D9A4C71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687" y="2962718"/>
              <a:ext cx="1532448" cy="864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row: U-Turn 5">
              <a:extLst>
                <a:ext uri="{FF2B5EF4-FFF2-40B4-BE49-F238E27FC236}">
                  <a16:creationId xmlns:a16="http://schemas.microsoft.com/office/drawing/2014/main" id="{558B1A7B-6D29-D127-E41B-CB821F4CD044}"/>
                </a:ext>
              </a:extLst>
            </p:cNvPr>
            <p:cNvSpPr/>
            <p:nvPr/>
          </p:nvSpPr>
          <p:spPr>
            <a:xfrm flipH="1">
              <a:off x="6013173" y="1550504"/>
              <a:ext cx="4403077" cy="716797"/>
            </a:xfrm>
            <a:prstGeom prst="utur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8AC023-CFCF-4191-919C-F923CF5DE29E}"/>
                </a:ext>
              </a:extLst>
            </p:cNvPr>
            <p:cNvSpPr/>
            <p:nvPr/>
          </p:nvSpPr>
          <p:spPr>
            <a:xfrm>
              <a:off x="6096000" y="2149887"/>
              <a:ext cx="228018" cy="380450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9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C0E03-B78E-4C26-BC7A-70D29F91E517}"/>
              </a:ext>
            </a:extLst>
          </p:cNvPr>
          <p:cNvSpPr txBox="1"/>
          <p:nvPr/>
        </p:nvSpPr>
        <p:spPr>
          <a:xfrm>
            <a:off x="7495310" y="1642493"/>
            <a:ext cx="184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char,</a:t>
            </a:r>
          </a:p>
          <a:p>
            <a:r>
              <a:rPr lang="en-US" dirty="0" err="1"/>
              <a:t>nchar</a:t>
            </a:r>
            <a:r>
              <a:rPr lang="en-US" dirty="0"/>
              <a:t>, </a:t>
            </a:r>
          </a:p>
          <a:p>
            <a:r>
              <a:rPr lang="en-US" dirty="0"/>
              <a:t>varchar </a:t>
            </a:r>
            <a:r>
              <a:rPr lang="en-US" strike="sngStrike" dirty="0"/>
              <a:t>(MAX)</a:t>
            </a:r>
            <a:r>
              <a:rPr lang="en-US" dirty="0"/>
              <a:t>, </a:t>
            </a:r>
          </a:p>
          <a:p>
            <a:r>
              <a:rPr lang="en-US" dirty="0" err="1"/>
              <a:t>nvarchar</a:t>
            </a:r>
            <a:r>
              <a:rPr lang="en-US" dirty="0"/>
              <a:t> </a:t>
            </a:r>
            <a:r>
              <a:rPr lang="en-US" strike="sngStrike" dirty="0"/>
              <a:t>(MAX)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43F8A4-B0C8-4757-984D-68C69F9532D9}"/>
              </a:ext>
            </a:extLst>
          </p:cNvPr>
          <p:cNvCxnSpPr/>
          <p:nvPr/>
        </p:nvCxnSpPr>
        <p:spPr>
          <a:xfrm flipV="1">
            <a:off x="7107382" y="2082009"/>
            <a:ext cx="332509" cy="16242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011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Param1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Param2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flags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Param4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629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Param2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flags 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Param4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5496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7020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7896BE-B22B-47E7-94E2-55AA766015DD}"/>
              </a:ext>
            </a:extLst>
          </p:cNvPr>
          <p:cNvSpPr/>
          <p:nvPr/>
        </p:nvSpPr>
        <p:spPr>
          <a:xfrm>
            <a:off x="4062449" y="3057307"/>
            <a:ext cx="3064287" cy="286186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0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Param2 = 'value'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7524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D9B9D3-5080-929D-24DE-E294B270A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15383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092A184-12B5-F86F-B5E7-24472F07B62E}"/>
              </a:ext>
            </a:extLst>
          </p:cNvPr>
          <p:cNvSpPr txBox="1">
            <a:spLocks/>
          </p:cNvSpPr>
          <p:nvPr/>
        </p:nvSpPr>
        <p:spPr>
          <a:xfrm>
            <a:off x="838200" y="396049"/>
            <a:ext cx="10313504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...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[,flags='c']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94673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423437-B5D6-32CD-FEDD-DD56ACE3CBBB}"/>
              </a:ext>
            </a:extLst>
          </p:cNvPr>
          <p:cNvSpPr txBox="1"/>
          <p:nvPr/>
        </p:nvSpPr>
        <p:spPr>
          <a:xfrm>
            <a:off x="943030" y="1690688"/>
            <a:ext cx="1011922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[Name]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Email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20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([Name], Email,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 Doe'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'123-456-7890'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 Smith'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'alice@fabrikam.com'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'234-567-8901'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 Johnson'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'bob@fabrikam.net'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'345-678-9012'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 Jones'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'456-789-0123'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 Brown'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'charlie@contoso.co.in'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'567-890-</a:t>
            </a:r>
            <a:r>
              <a:rPr lang="en-US" sz="2000" i="0" dirty="0">
                <a:solidFill>
                  <a:srgbClr val="0070C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124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831D-60A0-6315-B99E-334A665E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Build some example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E9AB-7D4D-5958-1408-B31C710043D4}"/>
              </a:ext>
            </a:extLst>
          </p:cNvPr>
          <p:cNvSpPr txBox="1"/>
          <p:nvPr/>
        </p:nvSpPr>
        <p:spPr>
          <a:xfrm>
            <a:off x="3899453" y="6185098"/>
            <a:ext cx="7967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https://devblogs.microsoft.com/azure-sql/introducing-regular-expression-regex-support-in-azure-sql-db/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3A34C8-E6E4-7622-7661-5D7F2C9B9201}"/>
              </a:ext>
            </a:extLst>
          </p:cNvPr>
          <p:cNvGrpSpPr/>
          <p:nvPr/>
        </p:nvGrpSpPr>
        <p:grpSpPr>
          <a:xfrm>
            <a:off x="10137913" y="4529674"/>
            <a:ext cx="1391479" cy="807639"/>
            <a:chOff x="10137913" y="4529674"/>
            <a:chExt cx="1391479" cy="8076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9EE9C5-9B35-1D2A-6833-5D21C77CF451}"/>
                </a:ext>
              </a:extLst>
            </p:cNvPr>
            <p:cNvSpPr txBox="1"/>
            <p:nvPr/>
          </p:nvSpPr>
          <p:spPr>
            <a:xfrm>
              <a:off x="10207488" y="4529674"/>
              <a:ext cx="1321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Bad data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C26A1E-0D5A-C3AE-2EC8-2ECCBC93B9F8}"/>
                </a:ext>
              </a:extLst>
            </p:cNvPr>
            <p:cNvCxnSpPr/>
            <p:nvPr/>
          </p:nvCxnSpPr>
          <p:spPr>
            <a:xfrm flipH="1">
              <a:off x="10137913" y="4989443"/>
              <a:ext cx="409161" cy="34787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85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'c']]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1643567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regular-expression pattern matches within a string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76A002-BC75-4C51-BD8E-AF675BCF90AE}"/>
              </a:ext>
            </a:extLst>
          </p:cNvPr>
          <p:cNvSpPr txBox="1">
            <a:spLocks/>
          </p:cNvSpPr>
          <p:nvPr/>
        </p:nvSpPr>
        <p:spPr>
          <a:xfrm>
            <a:off x="838200" y="2491513"/>
            <a:ext cx="10515600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[,flags='c'])</a:t>
            </a:r>
            <a:endParaRPr lang="en-US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9D0D37-C810-4D7A-B592-0720EBA92451}"/>
              </a:ext>
            </a:extLst>
          </p:cNvPr>
          <p:cNvSpPr txBox="1">
            <a:spLocks/>
          </p:cNvSpPr>
          <p:nvPr/>
        </p:nvSpPr>
        <p:spPr>
          <a:xfrm>
            <a:off x="1117333" y="3347904"/>
            <a:ext cx="8026667" cy="43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if a string matches a regular expression.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944019-C5F8-48F8-B54E-34A89EC6A9A6}"/>
              </a:ext>
            </a:extLst>
          </p:cNvPr>
          <p:cNvSpPr txBox="1">
            <a:spLocks/>
          </p:cNvSpPr>
          <p:nvPr/>
        </p:nvSpPr>
        <p:spPr>
          <a:xfrm>
            <a:off x="1080203" y="5613273"/>
            <a:ext cx="9813084" cy="68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From the starting position of some string, find the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nᵗʰ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 occurrence of a Regex pattern, and return its starting/ending position (based on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).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2C4E27-4F25-4D05-87FC-930DCD2405BE}"/>
              </a:ext>
            </a:extLst>
          </p:cNvPr>
          <p:cNvSpPr txBox="1">
            <a:spLocks/>
          </p:cNvSpPr>
          <p:nvPr/>
        </p:nvSpPr>
        <p:spPr>
          <a:xfrm>
            <a:off x="838200" y="4161827"/>
            <a:ext cx="10625488" cy="126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return_option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= 0 [,flags =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'c'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]]]] 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623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AE4578-B724-4631-9C23-96AF9123C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8682" y="5201706"/>
            <a:ext cx="50588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Database (Generally Available)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Managed Instance (Private Preview)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Server 2025 (Public Preview)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Database in Microsoft Fabric (rolling out)</a:t>
            </a:r>
          </a:p>
        </p:txBody>
      </p:sp>
    </p:spTree>
    <p:extLst>
      <p:ext uri="{BB962C8B-B14F-4D97-AF65-F5344CB8AC3E}">
        <p14:creationId xmlns:p14="http://schemas.microsoft.com/office/powerpoint/2010/main" val="3347527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876245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|0123)$'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ADAB-7F1F-48E7-8E61-DD1516C0D49D}"/>
              </a:ext>
            </a:extLst>
          </p:cNvPr>
          <p:cNvSpPr txBox="1"/>
          <p:nvPr/>
        </p:nvSpPr>
        <p:spPr>
          <a:xfrm>
            <a:off x="6241127" y="3732568"/>
            <a:ext cx="2833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388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95721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54A47E-543F-4892-BC95-E92B2A09F0C4}"/>
              </a:ext>
            </a:extLst>
          </p:cNvPr>
          <p:cNvGrpSpPr/>
          <p:nvPr/>
        </p:nvGrpSpPr>
        <p:grpSpPr>
          <a:xfrm>
            <a:off x="3364436" y="4320626"/>
            <a:ext cx="4725562" cy="994262"/>
            <a:chOff x="3364436" y="4320626"/>
            <a:chExt cx="4725562" cy="9942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397C6F-E359-433B-963B-0FCA91100456}"/>
                </a:ext>
              </a:extLst>
            </p:cNvPr>
            <p:cNvSpPr txBox="1"/>
            <p:nvPr/>
          </p:nvSpPr>
          <p:spPr>
            <a:xfrm>
              <a:off x="3364436" y="4791668"/>
              <a:ext cx="4725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\1                   \2                    \3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40EE46-4885-4AA3-A344-DCB48C8BBF2D}"/>
                </a:ext>
              </a:extLst>
            </p:cNvPr>
            <p:cNvCxnSpPr/>
            <p:nvPr/>
          </p:nvCxnSpPr>
          <p:spPr>
            <a:xfrm flipH="1" flipV="1">
              <a:off x="3594779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AAD328-0720-424F-9F61-D9F5131297F6}"/>
                </a:ext>
              </a:extLst>
            </p:cNvPr>
            <p:cNvCxnSpPr/>
            <p:nvPr/>
          </p:nvCxnSpPr>
          <p:spPr>
            <a:xfrm flipH="1" flipV="1">
              <a:off x="5499215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48DD47-524C-4713-A7B4-CC9451B50C33}"/>
                </a:ext>
              </a:extLst>
            </p:cNvPr>
            <p:cNvCxnSpPr/>
            <p:nvPr/>
          </p:nvCxnSpPr>
          <p:spPr>
            <a:xfrm flipH="1" flipV="1">
              <a:off x="7403651" y="4320626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4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2016-6806-9F09-95CA-F18C51C0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CA0-4D23-8AEE-D37A-4D3437A8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9476"/>
            <a:ext cx="10515600" cy="1223043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withPattern</a:t>
            </a:r>
            <a:b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[,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occurrence = 0 [, flags = 'c']]] )</a:t>
            </a:r>
            <a:endParaRPr lang="en-US" sz="27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BAC7D-6096-8298-9BF7-67301510F1CD}"/>
              </a:ext>
            </a:extLst>
          </p:cNvPr>
          <p:cNvSpPr txBox="1">
            <a:spLocks/>
          </p:cNvSpPr>
          <p:nvPr/>
        </p:nvSpPr>
        <p:spPr>
          <a:xfrm>
            <a:off x="1120078" y="3119700"/>
            <a:ext cx="10233722" cy="427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Returns an in-string replacement of one regular expression pattern, with another regular expression pattern.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89B55B-C94C-48CE-B0DA-23B4AB26F6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Functions supporting sub-expressions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04637C-9614-4666-9859-28DE78B0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2" y="5402401"/>
            <a:ext cx="10035602" cy="37759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Extracts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a substring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matching a regular expression pattern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found within a string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0F6593-8BE9-4CBA-BA80-8318695022AC}"/>
              </a:ext>
            </a:extLst>
          </p:cNvPr>
          <p:cNvSpPr txBox="1">
            <a:spLocks/>
          </p:cNvSpPr>
          <p:nvPr/>
        </p:nvSpPr>
        <p:spPr>
          <a:xfrm>
            <a:off x="838200" y="4002554"/>
            <a:ext cx="10730948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[,flags = 'c' [,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whichSubExp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0]]]]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3090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FE8FD82-8B40-499A-96F9-BCD502047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8682" y="5201706"/>
            <a:ext cx="50588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Database (Generally Available)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Managed Instance (Private Preview)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Server 2025 (Public Preview)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Database in Microsoft Fabric (rolling out)</a:t>
            </a:r>
          </a:p>
        </p:txBody>
      </p:sp>
    </p:spTree>
    <p:extLst>
      <p:ext uri="{BB962C8B-B14F-4D97-AF65-F5344CB8AC3E}">
        <p14:creationId xmlns:p14="http://schemas.microsoft.com/office/powerpoint/2010/main" val="608313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73215-BDC6-CE56-9E34-0234D8F86719}"/>
              </a:ext>
            </a:extLst>
          </p:cNvPr>
          <p:cNvSpPr txBox="1"/>
          <p:nvPr/>
        </p:nvSpPr>
        <p:spPr>
          <a:xfrm>
            <a:off x="1595386" y="2644170"/>
            <a:ext cx="8020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3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SomeTable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endParaRPr lang="en-US" sz="32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 ...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08-EF3F-58C8-F855-9A88A7B02715}"/>
              </a:ext>
            </a:extLst>
          </p:cNvPr>
          <p:cNvSpPr txBox="1"/>
          <p:nvPr/>
        </p:nvSpPr>
        <p:spPr>
          <a:xfrm>
            <a:off x="6492994" y="4943524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781779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2016-6806-9F09-95CA-F18C51C0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CA0-4D23-8AEE-D37A-4D3437A8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9476"/>
            <a:ext cx="10515600" cy="1223043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REGEXP_MATCHES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 flags = 'c'] )</a:t>
            </a:r>
            <a:endParaRPr lang="en-US" sz="27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BAC7D-6096-8298-9BF7-67301510F1CD}"/>
              </a:ext>
            </a:extLst>
          </p:cNvPr>
          <p:cNvSpPr txBox="1">
            <a:spLocks/>
          </p:cNvSpPr>
          <p:nvPr/>
        </p:nvSpPr>
        <p:spPr>
          <a:xfrm>
            <a:off x="1120078" y="3119700"/>
            <a:ext cx="10233722" cy="70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Returns a table of metadata for every occurrence of Regex pattern found within string.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Nothing may be returned if no pattern matches exist.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89B55B-C94C-48CE-B0DA-23B4AB26F6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Regex Table-valued Functions (TVFs)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04637C-9614-4666-9859-28DE78B0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2" y="5402401"/>
            <a:ext cx="10149036" cy="814203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Returns a table of metadata, each entry delimited from the original string by the pattern.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Everything will be returned in one row if the delimiter pattern is not found.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0F6593-8BE9-4CBA-BA80-8318695022AC}"/>
              </a:ext>
            </a:extLst>
          </p:cNvPr>
          <p:cNvSpPr txBox="1">
            <a:spLocks/>
          </p:cNvSpPr>
          <p:nvPr/>
        </p:nvSpPr>
        <p:spPr>
          <a:xfrm>
            <a:off x="838200" y="4002554"/>
            <a:ext cx="10730948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REGEXP_SPLIT_TO_TABLE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 flags = 'c'] )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8380916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REGEXP_MATCHES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REGEXP_SPLIT_TO_TABLE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5D1036-9C0F-4389-AC39-C2369E459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8682" y="5201706"/>
            <a:ext cx="50588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Database (Generally Available)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Managed Instance (Private Preview)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Server 2025 (Public Preview)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Database in Microsoft Fabric (rolling out)</a:t>
            </a:r>
          </a:p>
        </p:txBody>
      </p:sp>
    </p:spTree>
    <p:extLst>
      <p:ext uri="{BB962C8B-B14F-4D97-AF65-F5344CB8AC3E}">
        <p14:creationId xmlns:p14="http://schemas.microsoft.com/office/powerpoint/2010/main" val="2190650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FC2365-C184-4586-B3E1-46629CB57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031250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BC91E94-5DB4-4561-AE23-8376FADF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</p:spTree>
    <p:extLst>
      <p:ext uri="{BB962C8B-B14F-4D97-AF65-F5344CB8AC3E}">
        <p14:creationId xmlns:p14="http://schemas.microsoft.com/office/powerpoint/2010/main" val="468812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C425-F2AF-26EC-9331-B5335143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0A6B-AC6D-441C-1309-727C2D20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94753-D84F-3716-BF68-8C3EEB875160}"/>
              </a:ext>
            </a:extLst>
          </p:cNvPr>
          <p:cNvSpPr txBox="1"/>
          <p:nvPr/>
        </p:nvSpPr>
        <p:spPr>
          <a:xfrm>
            <a:off x="1695914" y="2932287"/>
            <a:ext cx="95356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^</a:t>
            </a:r>
            <a:r>
              <a:rPr lang="en-US" sz="32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[,...]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DC493-3C67-D0AD-A1AF-A3396C5FD3F0}"/>
              </a:ext>
            </a:extLst>
          </p:cNvPr>
          <p:cNvSpPr txBox="1"/>
          <p:nvPr/>
        </p:nvSpPr>
        <p:spPr>
          <a:xfrm>
            <a:off x="3165615" y="1867773"/>
            <a:ext cx="315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Mixed-casing within multi-line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3A1C47-95D8-D63B-4103-131DA23854B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52730" y="2231740"/>
            <a:ext cx="2011023" cy="70054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B05AA1-6AE4-BBEC-19C9-2FCAAC566B9B}"/>
              </a:ext>
            </a:extLst>
          </p:cNvPr>
          <p:cNvCxnSpPr>
            <a:cxnSpLocks/>
          </p:cNvCxnSpPr>
          <p:nvPr/>
        </p:nvCxnSpPr>
        <p:spPr>
          <a:xfrm flipH="1">
            <a:off x="2750180" y="2237105"/>
            <a:ext cx="1702551" cy="131579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64B-8183-1402-62EC-3CD6E9CBF4E7}"/>
              </a:ext>
            </a:extLst>
          </p:cNvPr>
          <p:cNvSpPr txBox="1"/>
          <p:nvPr/>
        </p:nvSpPr>
        <p:spPr>
          <a:xfrm>
            <a:off x="483340" y="3532451"/>
            <a:ext cx="121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085C1-7CFF-BB33-74B7-523B77DB186D}"/>
              </a:ext>
            </a:extLst>
          </p:cNvPr>
          <p:cNvSpPr txBox="1"/>
          <p:nvPr/>
        </p:nvSpPr>
        <p:spPr>
          <a:xfrm>
            <a:off x="3481883" y="4990623"/>
            <a:ext cx="230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starts with “</a:t>
            </a:r>
            <a:r>
              <a:rPr lang="en-US" dirty="0" err="1"/>
              <a:t>Thi</a:t>
            </a:r>
            <a:r>
              <a:rPr lang="en-US" dirty="0"/>
              <a:t>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CCFB51-03AE-A5B6-EF63-3285A9153CCF}"/>
              </a:ext>
            </a:extLst>
          </p:cNvPr>
          <p:cNvCxnSpPr>
            <a:cxnSpLocks/>
          </p:cNvCxnSpPr>
          <p:nvPr/>
        </p:nvCxnSpPr>
        <p:spPr>
          <a:xfrm flipV="1">
            <a:off x="4883148" y="4501947"/>
            <a:ext cx="386867" cy="43858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25A2FA8-E99D-C158-EF24-5B6B794886FF}"/>
              </a:ext>
            </a:extLst>
          </p:cNvPr>
          <p:cNvSpPr txBox="1"/>
          <p:nvPr/>
        </p:nvSpPr>
        <p:spPr>
          <a:xfrm>
            <a:off x="6540534" y="4990623"/>
            <a:ext cx="169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Flags go here…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5BBCAD-9006-112F-EF1B-7026027E4A25}"/>
              </a:ext>
            </a:extLst>
          </p:cNvPr>
          <p:cNvCxnSpPr>
            <a:cxnSpLocks/>
          </p:cNvCxnSpPr>
          <p:nvPr/>
        </p:nvCxnSpPr>
        <p:spPr>
          <a:xfrm flipH="1" flipV="1">
            <a:off x="7245398" y="4501947"/>
            <a:ext cx="143275" cy="48867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15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chemeClr val="bg1"/>
              </a:solidFill>
              <a:highlight>
                <a:srgbClr val="008080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ECF1E-9BCA-CDC6-FA08-FAEB789CA5B8}"/>
              </a:ext>
            </a:extLst>
          </p:cNvPr>
          <p:cNvGrpSpPr/>
          <p:nvPr/>
        </p:nvGrpSpPr>
        <p:grpSpPr>
          <a:xfrm>
            <a:off x="8990743" y="1753551"/>
            <a:ext cx="1050586" cy="4471893"/>
            <a:chOff x="8990743" y="1753551"/>
            <a:chExt cx="1050586" cy="44718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852AD8-C054-4FC8-77FC-A23D8BB7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3053" y="1753551"/>
              <a:ext cx="1022843" cy="8665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8AB0EA-D21A-7B5C-9AF7-9ED2A09F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53" y="2995712"/>
              <a:ext cx="1048276" cy="8665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15B641-CADC-AFC3-9797-36B794EE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9742" y="4186709"/>
              <a:ext cx="974897" cy="8477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8CE817-2B25-6730-CE54-62ABC8A1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0743" y="5358869"/>
              <a:ext cx="1001179" cy="86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5328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multi-line match!'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00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00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00FF00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B306C-E439-4A07-8AB5-5B2F1D0D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071" y="1690688"/>
            <a:ext cx="1448935" cy="45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0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ppy guy vs angry guy Blank Template - Imgflip">
            <a:extLst>
              <a:ext uri="{FF2B5EF4-FFF2-40B4-BE49-F238E27FC236}">
                <a16:creationId xmlns:a16="http://schemas.microsoft.com/office/drawing/2014/main" id="{DFB66ABE-42F7-47CA-1EE0-C6C37F9E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91" y="1690688"/>
            <a:ext cx="7192617" cy="44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BFA673-9FD1-D0AD-EA58-6EBE23B8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Closing Thoughts…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08F83-EDAD-F176-A07F-E01F4A373C62}"/>
              </a:ext>
            </a:extLst>
          </p:cNvPr>
          <p:cNvSpPr txBox="1"/>
          <p:nvPr/>
        </p:nvSpPr>
        <p:spPr>
          <a:xfrm>
            <a:off x="1036983" y="3429000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A0C14-B526-2690-1D8F-C3E10935CEAE}"/>
              </a:ext>
            </a:extLst>
          </p:cNvPr>
          <p:cNvSpPr txBox="1"/>
          <p:nvPr/>
        </p:nvSpPr>
        <p:spPr>
          <a:xfrm>
            <a:off x="9922565" y="3429000"/>
            <a:ext cx="9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DBA</a:t>
            </a:r>
          </a:p>
        </p:txBody>
      </p:sp>
    </p:spTree>
    <p:extLst>
      <p:ext uri="{BB962C8B-B14F-4D97-AF65-F5344CB8AC3E}">
        <p14:creationId xmlns:p14="http://schemas.microsoft.com/office/powerpoint/2010/main" val="1720421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FF9AA6-84AD-470C-B6EE-4282BC26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F96E7-D6AD-4049-978A-9B3A798C8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LIKE when your pattern is simple, and performance matters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RegEx</a:t>
            </a:r>
            <a:r>
              <a:rPr lang="en-US" dirty="0"/>
              <a:t> when your pattern is complex, and correctness matters more than speed</a:t>
            </a:r>
          </a:p>
          <a:p>
            <a:pPr lvl="1"/>
            <a:r>
              <a:rPr lang="en-US" dirty="0"/>
              <a:t>CPU-intensive</a:t>
            </a:r>
          </a:p>
          <a:p>
            <a:pPr lvl="1"/>
            <a:r>
              <a:rPr lang="en-US" dirty="0"/>
              <a:t>Row-by-row operation during query processing</a:t>
            </a:r>
          </a:p>
        </p:txBody>
      </p:sp>
    </p:spTree>
    <p:extLst>
      <p:ext uri="{BB962C8B-B14F-4D97-AF65-F5344CB8AC3E}">
        <p14:creationId xmlns:p14="http://schemas.microsoft.com/office/powerpoint/2010/main" val="9029040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F640-3669-CEC5-044C-C8FBAB44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6251-701E-E1E0-1FA2-3E9404423560}"/>
              </a:ext>
            </a:extLst>
          </p:cNvPr>
          <p:cNvSpPr txBox="1"/>
          <p:nvPr/>
        </p:nvSpPr>
        <p:spPr>
          <a:xfrm>
            <a:off x="1143000" y="4560190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CC49D-AD96-4D99-7042-D1DA1CD1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38" y="1587500"/>
            <a:ext cx="91154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444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7A76-265A-020D-CDFC-8A498D50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A0F8-EA26-E369-1D7F-F74BAB76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A79BE-7A67-29B3-9DE7-3742D766689B}"/>
              </a:ext>
            </a:extLst>
          </p:cNvPr>
          <p:cNvSpPr txBox="1"/>
          <p:nvPr/>
        </p:nvSpPr>
        <p:spPr>
          <a:xfrm>
            <a:off x="838200" y="1690688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u="sng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4CD58-C758-60D7-C04B-01490386BE2D}"/>
              </a:ext>
            </a:extLst>
          </p:cNvPr>
          <p:cNvSpPr txBox="1"/>
          <p:nvPr/>
        </p:nvSpPr>
        <p:spPr>
          <a:xfrm>
            <a:off x="838200" y="3566925"/>
            <a:ext cx="60976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[Email]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[Employees]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93CFF-7EB7-177B-0AFA-16D72974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489" y="3566925"/>
            <a:ext cx="6938963" cy="16422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FFB798-797C-4234-A0CB-992916FDD4B5}"/>
              </a:ext>
            </a:extLst>
          </p:cNvPr>
          <p:cNvSpPr/>
          <p:nvPr/>
        </p:nvSpPr>
        <p:spPr>
          <a:xfrm>
            <a:off x="838200" y="5209177"/>
            <a:ext cx="4319279" cy="9430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20F07B-3F60-48E8-A183-41B396F58F08}"/>
              </a:ext>
            </a:extLst>
          </p:cNvPr>
          <p:cNvSpPr txBox="1"/>
          <p:nvPr/>
        </p:nvSpPr>
        <p:spPr>
          <a:xfrm>
            <a:off x="5323584" y="1943450"/>
            <a:ext cx="287312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endParaRPr lang="en-US" sz="16600" dirty="0"/>
          </a:p>
        </p:txBody>
      </p:sp>
      <p:pic>
        <p:nvPicPr>
          <p:cNvPr id="1026" name="Picture 2" descr="Surprised Happy Meme Face">
            <a:extLst>
              <a:ext uri="{FF2B5EF4-FFF2-40B4-BE49-F238E27FC236}">
                <a16:creationId xmlns:a16="http://schemas.microsoft.com/office/drawing/2014/main" id="{66571729-6CDD-4745-A0E6-0E13D6BE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89" y="3335256"/>
            <a:ext cx="2913691" cy="291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FEBFDA-7219-46E9-A54A-5A4CC212C22F}"/>
              </a:ext>
            </a:extLst>
          </p:cNvPr>
          <p:cNvSpPr txBox="1"/>
          <p:nvPr/>
        </p:nvSpPr>
        <p:spPr>
          <a:xfrm>
            <a:off x="997808" y="698842"/>
            <a:ext cx="106986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non-NULL length (even zero)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A8C2AC-C7B8-4E38-9796-CE164DD111DD}"/>
              </a:ext>
            </a:extLst>
          </p:cNvPr>
          <p:cNvGrpSpPr/>
          <p:nvPr/>
        </p:nvGrpSpPr>
        <p:grpSpPr>
          <a:xfrm>
            <a:off x="1763014" y="2108354"/>
            <a:ext cx="8665972" cy="3528414"/>
            <a:chOff x="1763014" y="2108354"/>
            <a:chExt cx="8665972" cy="35284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AA3680-1C0B-432A-A12F-EB191285C0A0}"/>
                </a:ext>
              </a:extLst>
            </p:cNvPr>
            <p:cNvSpPr txBox="1"/>
            <p:nvPr/>
          </p:nvSpPr>
          <p:spPr>
            <a:xfrm>
              <a:off x="1763014" y="2113784"/>
              <a:ext cx="216265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2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'A</a:t>
              </a:r>
              <a:r>
                <a:rPr lang="en-US" sz="28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%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</a:t>
              </a:r>
              <a:endParaRPr lang="en-US" sz="2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C0A4B0-EBC4-46DD-B17D-C8B4D0881359}"/>
                </a:ext>
              </a:extLst>
            </p:cNvPr>
            <p:cNvSpPr txBox="1"/>
            <p:nvPr/>
          </p:nvSpPr>
          <p:spPr>
            <a:xfrm>
              <a:off x="1763014" y="3429000"/>
              <a:ext cx="2502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2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</a:t>
              </a:r>
              <a:r>
                <a:rPr lang="en-US" sz="28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%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A'</a:t>
              </a:r>
              <a:r>
                <a:rPr lang="en-US" sz="2800" dirty="0">
                  <a:solidFill>
                    <a:srgbClr val="00B05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endParaRPr lang="en-US" sz="28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746BDB-8141-4420-9DB7-721FF2068349}"/>
                </a:ext>
              </a:extLst>
            </p:cNvPr>
            <p:cNvSpPr txBox="1"/>
            <p:nvPr/>
          </p:nvSpPr>
          <p:spPr>
            <a:xfrm>
              <a:off x="7786106" y="2108354"/>
              <a:ext cx="23369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2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'A</a:t>
              </a:r>
              <a:r>
                <a:rPr lang="en-US" sz="28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%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B'</a:t>
              </a:r>
              <a:r>
                <a:rPr lang="en-US" sz="2800" dirty="0">
                  <a:solidFill>
                    <a:srgbClr val="00B05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endParaRPr lang="en-US" sz="28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982DC5-A72F-4331-B9C1-00744EBF22AE}"/>
                </a:ext>
              </a:extLst>
            </p:cNvPr>
            <p:cNvSpPr txBox="1"/>
            <p:nvPr/>
          </p:nvSpPr>
          <p:spPr>
            <a:xfrm>
              <a:off x="1765583" y="4744216"/>
              <a:ext cx="24286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2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</a:t>
              </a:r>
              <a:r>
                <a:rPr lang="en-US" sz="28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%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B</a:t>
              </a:r>
              <a:r>
                <a:rPr lang="en-US" sz="28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%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 </a:t>
              </a:r>
              <a:endParaRPr lang="en-US" sz="28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16BBA3-017A-4FB5-AA6E-94CCDBDC6552}"/>
                </a:ext>
              </a:extLst>
            </p:cNvPr>
            <p:cNvSpPr txBox="1"/>
            <p:nvPr/>
          </p:nvSpPr>
          <p:spPr>
            <a:xfrm>
              <a:off x="2688928" y="2637004"/>
              <a:ext cx="1407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(at the end)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689008-0721-4BCE-99B6-128FA7C0983A}"/>
                </a:ext>
              </a:extLst>
            </p:cNvPr>
            <p:cNvSpPr txBox="1"/>
            <p:nvPr/>
          </p:nvSpPr>
          <p:spPr>
            <a:xfrm>
              <a:off x="2355171" y="3947164"/>
              <a:ext cx="2041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(at the beginning)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A91CBB-4FC0-4EE5-8918-81EAD8CEA6BF}"/>
                </a:ext>
              </a:extLst>
            </p:cNvPr>
            <p:cNvSpPr txBox="1"/>
            <p:nvPr/>
          </p:nvSpPr>
          <p:spPr>
            <a:xfrm>
              <a:off x="2454202" y="5267436"/>
              <a:ext cx="1962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(on the outsides)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CF46DE-2C29-4FFF-8710-96E3646488B9}"/>
                </a:ext>
              </a:extLst>
            </p:cNvPr>
            <p:cNvSpPr txBox="1"/>
            <p:nvPr/>
          </p:nvSpPr>
          <p:spPr>
            <a:xfrm>
              <a:off x="8663680" y="2609665"/>
              <a:ext cx="17653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(on the inside)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540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80AD9-6DC2-4F7A-909E-E5ADE16F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95" y="1763142"/>
            <a:ext cx="9063971" cy="3999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3D38A-2685-49DF-879D-431A0B7A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712" y="2636332"/>
            <a:ext cx="5242842" cy="15853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329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80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Regex Mode: Interprets the Find/Replace boxes as Regular Expression directives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195558" y="3606453"/>
            <a:ext cx="579603" cy="519454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17645335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76B9D-D953-4F4D-B7DC-53FDAA1A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7" y="1690688"/>
            <a:ext cx="5795584" cy="4453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3" y="2772479"/>
            <a:ext cx="3216846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,($1,'$2','$3','$4')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6AFE9-FFAD-4A67-AC0A-08A0F284DECF}"/>
              </a:ext>
            </a:extLst>
          </p:cNvPr>
          <p:cNvSpPr txBox="1"/>
          <p:nvPr/>
        </p:nvSpPr>
        <p:spPr>
          <a:xfrm>
            <a:off x="6881831" y="4341756"/>
            <a:ext cx="269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(Minor manual clean-up)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151062" y="2902052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D9FC503-686E-40B1-88C5-FA0E094CE46C}"/>
              </a:ext>
            </a:extLst>
          </p:cNvPr>
          <p:cNvSpPr/>
          <p:nvPr/>
        </p:nvSpPr>
        <p:spPr>
          <a:xfrm>
            <a:off x="3151062" y="4204550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54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89AC9D-6EBD-4125-9884-E725F1D7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96" y="1821175"/>
            <a:ext cx="5702273" cy="383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2" y="2772479"/>
            <a:ext cx="3493137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EXEC </a:t>
            </a:r>
            <a:r>
              <a:rPr lang="en-US" sz="1550" dirty="0" err="1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</a:t>
            </a:r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@a='$1', @b='$2'\nGO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055766" y="3320751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61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 (if time allows)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cs typeface="Cascadia Mono" panose="020B0609020000020004" pitchFamily="49" charset="0"/>
              </a:rPr>
              <a:t>SSMS – Find/Replace in Regex Mode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6240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Learned more than just 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dirty="0"/>
              <a:t>  for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</a:p>
          <a:p>
            <a:r>
              <a:rPr lang="en-US" dirty="0"/>
              <a:t>Scratched the surface on Regular Expression syntax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Introduced to the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REGEXP_MATCHES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REGEXP_SPLIT_TO_TABLE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Experienced the Regex mode of SSMS Find/Replace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4A6702-21BD-4E8C-B76A-558C82160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83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75423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76877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69607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Advanced T-SQL Pattern Matching: Leveraging LIKE and Regular Expressions </a:t>
            </a:r>
            <a:endParaRPr lang="en-US" sz="3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22E08C-A4FB-418E-9D8E-78F01D98A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5686119"/>
            <a:ext cx="4381225" cy="8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C517E0-661E-444D-9E11-87F14880C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C5EE3-8112-20E6-E516-D7626EBF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8" y="0"/>
            <a:ext cx="89062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7D4A3-6FC5-EE8E-4E2A-1D8409C35F91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70747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09944" y="1853514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18146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3" y="491953"/>
            <a:ext cx="3499872" cy="1225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86" y="1804087"/>
            <a:ext cx="2085975" cy="4857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894CB-06A9-8424-C596-373079A1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160" y="2043900"/>
            <a:ext cx="3217866" cy="15785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659D1-41F9-FD70-E71D-84622BF11BCC}"/>
              </a:ext>
            </a:extLst>
          </p:cNvPr>
          <p:cNvGrpSpPr/>
          <p:nvPr/>
        </p:nvGrpSpPr>
        <p:grpSpPr>
          <a:xfrm>
            <a:off x="1126156" y="5409398"/>
            <a:ext cx="10732167" cy="1233042"/>
            <a:chOff x="1126156" y="5409398"/>
            <a:chExt cx="10732167" cy="1233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262A22-87F8-732C-774C-B5A0D7EC2BCB}"/>
                </a:ext>
              </a:extLst>
            </p:cNvPr>
            <p:cNvSpPr txBox="1"/>
            <p:nvPr/>
          </p:nvSpPr>
          <p:spPr>
            <a:xfrm>
              <a:off x="5181464" y="6380830"/>
              <a:ext cx="66768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INSERT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INTO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1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dbo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[Table_1]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[value]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VALUES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','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'%'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'_'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'^'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'-'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endPara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77D85-00CE-F44C-B916-2739D47EBAFF}"/>
                </a:ext>
              </a:extLst>
            </p:cNvPr>
            <p:cNvSpPr/>
            <p:nvPr/>
          </p:nvSpPr>
          <p:spPr>
            <a:xfrm>
              <a:off x="1126156" y="5409398"/>
              <a:ext cx="2329313" cy="123304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130954</TotalTime>
  <Words>5698</Words>
  <Application>Microsoft Office PowerPoint</Application>
  <PresentationFormat>Widescreen</PresentationFormat>
  <Paragraphs>688</Paragraphs>
  <Slides>67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Aptos Narrow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Demo</vt:lpstr>
      <vt:lpstr>ESCAPE stringable</vt:lpstr>
      <vt:lpstr>PATINDEX(LIKE_pattern, stringable)</vt:lpstr>
      <vt:lpstr>So, like, any questions on LIKE?</vt:lpstr>
      <vt:lpstr>PowerPoint Presentation</vt:lpstr>
      <vt:lpstr>PowerPoint Presentation</vt:lpstr>
      <vt:lpstr>Should I switch to RegEx?</vt:lpstr>
      <vt:lpstr>Should I switch to RegEx?</vt:lpstr>
      <vt:lpstr>Should I switch to RegEx?</vt:lpstr>
      <vt:lpstr>Should I switch to RegEx?</vt:lpstr>
      <vt:lpstr>Mail::RFC822::Address: RegExp-based address validation</vt:lpstr>
      <vt:lpstr>Should I switch to RegEx?</vt:lpstr>
      <vt:lpstr>PowerPoint Presentation</vt:lpstr>
      <vt:lpstr>Should I switch to RegEx?</vt:lpstr>
      <vt:lpstr>Key Differences between LIKE and REGEXP_&lt;&gt;</vt:lpstr>
      <vt:lpstr>Key Differences between LIKE and REGEXP_&lt;&gt;</vt:lpstr>
      <vt:lpstr>Key Differences between LIKE and REGEXP_&lt;&gt;</vt:lpstr>
      <vt:lpstr>Key Differences between LIKE and REGEXP_&lt;&gt;</vt:lpstr>
      <vt:lpstr>The similarities…</vt:lpstr>
      <vt:lpstr>Some transcribed syntax for characters…</vt:lpstr>
      <vt:lpstr>Some transcribed syntax for numerics…</vt:lpstr>
      <vt:lpstr>Too complex for LIKE…</vt:lpstr>
      <vt:lpstr>The metacharacters… easier or harder?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PowerPoint Presentation</vt:lpstr>
      <vt:lpstr>Build some example data</vt:lpstr>
      <vt:lpstr>REGEXP_COUNT    ( string, RegExPtrn [,startPos = 1 [,flags = 'c']] )</vt:lpstr>
      <vt:lpstr>Demo</vt:lpstr>
      <vt:lpstr>Sub-expressions</vt:lpstr>
      <vt:lpstr>Sub-expressions</vt:lpstr>
      <vt:lpstr>REGEXP_REPLACE   ( string, RegExPtrn, withPattern     [, startPos = 1 [, occurrence = 0 [, flags = 'c']]] )</vt:lpstr>
      <vt:lpstr>Demo</vt:lpstr>
      <vt:lpstr>REGEXP_MATCHES   ( string, RegExPtrn [, flags = 'c'] )</vt:lpstr>
      <vt:lpstr>Demo</vt:lpstr>
      <vt:lpstr>Flags revisited…</vt:lpstr>
      <vt:lpstr>Flags revisited…</vt:lpstr>
      <vt:lpstr>Flags revisited…</vt:lpstr>
      <vt:lpstr>Flags revisited…</vt:lpstr>
      <vt:lpstr>Closing Thoughts…</vt:lpstr>
      <vt:lpstr>Performance</vt:lpstr>
      <vt:lpstr>Computed Column</vt:lpstr>
      <vt:lpstr>Computed Column</vt:lpstr>
      <vt:lpstr>SSMS Find/Replace</vt:lpstr>
      <vt:lpstr>SSMS Find/Replace</vt:lpstr>
      <vt:lpstr>SSMS Find/Replace</vt:lpstr>
      <vt:lpstr>SSMS Find/Replace</vt:lpstr>
      <vt:lpstr>Demo (if time allows)</vt:lpstr>
      <vt:lpstr>Where do we go from here?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229</cp:revision>
  <dcterms:created xsi:type="dcterms:W3CDTF">2023-07-18T22:41:59Z</dcterms:created>
  <dcterms:modified xsi:type="dcterms:W3CDTF">2025-06-19T23:23:07Z</dcterms:modified>
</cp:coreProperties>
</file>